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6" r:id="rId7"/>
    <p:sldId id="267" r:id="rId8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D7A535-D06B-4A17-A345-9B93EF294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611A38F-8F77-4E09-8A84-E0DB2C664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DF2FC5B-D2E9-4131-879A-448DCEA7F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6F55C4-B27B-449A-B20E-BFFF9143E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B60592-DCFE-472A-96CF-B6F50AE9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5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DA82F0-42CF-4F20-A422-D2EE6E67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F9A0EF1-1587-401A-A429-34E4EE671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E6399A-06A5-4A40-A93E-B7137A85B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D51187-A655-4C95-8D51-BB1E2BB29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DE7470-970B-417E-A522-B5E232D4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86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5EAE6E4-4425-4932-AA4C-1C296FB08F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4449ACC-A546-419D-BBBF-95B0FE115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66DBEF-6793-4437-95E4-DC9E28C12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0006F4-8A5B-4FC3-8F6D-7EBC64A0F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96E106-E128-4EC0-A4BD-BD2B9CF5A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7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52BE7D-BCCF-4B06-95B3-8260A0D0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FE9C84-1D1F-400E-9105-CF0F3B5E7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63AD7E-4219-4BD6-B7D0-93699D37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3D9ADB-12CE-42FC-B487-1F3262E6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28E0E0-64A2-488E-8030-AD310DAA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20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9FFA49-7586-4A46-89FE-EE5510DE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CEBA61B-5FEF-47D1-9CFB-46995F514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6CB0B9-3684-4BBE-B335-F5BF1110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5E59CC-49A6-4D36-9881-29D8DAC5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7CBB07-B069-4A82-A686-681F04F3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9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3AA306-97D1-430D-A6D4-5ADE21392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36E77E-3E60-4879-BF8D-B0817CF2D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0F8BA7A-431F-4B35-8463-38EDF66F1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7F6864-E060-48B4-BDE5-AB05767B1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F01B550-F3A4-479E-8E76-95FC72F1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1797C37-9B63-4E3A-A4FB-8634EDA1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0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DA9CFD-4B9C-4936-9617-E19767289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CE7BF9-0791-4634-BA92-CDF0A9ACA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670006-ED8A-4687-914A-91846A0A4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ACEB876-6E77-4A06-B936-4B0CECB78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346701D-8047-4198-9063-F68DB9D9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B491AC1-1104-4A48-B7A1-431F4ED1A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C985252-5FBF-4809-87FA-662081F90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A13DFA6-BC67-4DD8-96A2-DA901156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65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454331-99A5-4FEC-A0A9-5BC4680B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673C70-88BC-4AD8-8F4E-0C55372C3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D9CBF5-1C82-4DB9-A672-D3B912EC8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7D386E-D23F-4E9F-B554-0CBEEC67E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60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E6AF5B7-7C45-4D9E-AAA4-785C90EB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041B9EF-DAAE-4E13-A7F9-07989DD55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7E6EA84-5DD5-4E66-86E7-571E2405E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45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02CCBF-2909-44F9-B17A-DD9F3C02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0522AC-8AC5-4F2C-B0EC-B2FAAF92F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C5C74BC-E31A-4168-ADA7-AC1C8CDB2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857B66D-4892-4FE9-96D7-9E6667612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16BD85-31FE-4233-9252-D18BD260E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C25261-AF70-41C8-9E7D-076C7AE9F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9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E923FA-DF97-45CB-96E6-D37569A51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0F5A3C2-4AD7-4292-8CFB-4D40417C3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3FB642-DAF4-4368-8F34-B9140A90E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3B6146C-A700-4ABA-BBDB-719F9656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F32DD4-9F56-4669-A22F-EA834A981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9B6DBDD-A979-4FEF-9CE9-884F7082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0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AC238-5DD5-4BF3-A5D0-EAFEA3A5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4D40B89-FE68-4523-BA92-80C5FC5D1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846516-7F60-4216-80B4-05A7D77DE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3E12B-926F-4C43-B778-37CB1406A752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8033C5-0772-419D-B230-77AEF2328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ED533E-869E-496D-A0C5-504AA118B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A9782-B000-4E40-BD8B-AF75C83B8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59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image" Target="../media/image13.jpeg"/><Relationship Id="rId4" Type="http://schemas.openxmlformats.org/officeDocument/2006/relationships/image" Target="../media/image4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4.png"/><Relationship Id="rId26" Type="http://schemas.openxmlformats.org/officeDocument/2006/relationships/image" Target="../media/image36.jpeg"/><Relationship Id="rId3" Type="http://schemas.openxmlformats.org/officeDocument/2006/relationships/image" Target="../media/image15.jpg"/><Relationship Id="rId21" Type="http://schemas.openxmlformats.org/officeDocument/2006/relationships/image" Target="../media/image31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5" Type="http://schemas.openxmlformats.org/officeDocument/2006/relationships/image" Target="../media/image35.pn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4.pn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3.jpeg"/><Relationship Id="rId10" Type="http://schemas.openxmlformats.org/officeDocument/2006/relationships/image" Target="../media/image22.jpeg"/><Relationship Id="rId19" Type="http://schemas.openxmlformats.org/officeDocument/2006/relationships/image" Target="../media/image6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18" Type="http://schemas.openxmlformats.org/officeDocument/2006/relationships/image" Target="../media/image53.jpeg"/><Relationship Id="rId3" Type="http://schemas.openxmlformats.org/officeDocument/2006/relationships/image" Target="../media/image38.jpeg"/><Relationship Id="rId21" Type="http://schemas.openxmlformats.org/officeDocument/2006/relationships/image" Target="../media/image56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17" Type="http://schemas.openxmlformats.org/officeDocument/2006/relationships/image" Target="../media/image52.jpeg"/><Relationship Id="rId25" Type="http://schemas.openxmlformats.org/officeDocument/2006/relationships/image" Target="../media/image6.jpeg"/><Relationship Id="rId2" Type="http://schemas.openxmlformats.org/officeDocument/2006/relationships/image" Target="../media/image37.jpeg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24" Type="http://schemas.openxmlformats.org/officeDocument/2006/relationships/image" Target="../media/image4.pn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23" Type="http://schemas.openxmlformats.org/officeDocument/2006/relationships/image" Target="../media/image58.jpeg"/><Relationship Id="rId10" Type="http://schemas.openxmlformats.org/officeDocument/2006/relationships/image" Target="../media/image45.jpeg"/><Relationship Id="rId19" Type="http://schemas.openxmlformats.org/officeDocument/2006/relationships/image" Target="../media/image54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Relationship Id="rId22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1246777" y="754742"/>
            <a:ext cx="978262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«Средняя общеобразовательная школа №19»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Нижнекамск Республика Татарстан </a:t>
            </a:r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Командир отряда: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Балтачев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Никита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отряда: Петрова Ксения Анатольевна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74" y="4274994"/>
            <a:ext cx="2244746" cy="1797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0402" y="4114453"/>
            <a:ext cx="2699004" cy="203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68" y="4196527"/>
            <a:ext cx="2079439" cy="1954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59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1246777" y="909207"/>
            <a:ext cx="97826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966652" y="1029063"/>
            <a:ext cx="10254342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для адаптации детей в социуме и адекватного утверждения среди сверстников учащихся, находящихся в трудной жизненной ситуации на основе эффективного функционирования системы работы по профилактике правонарушений среди несовершеннолетних путем обеспечения единого комплексного подхода к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здоровьесбережению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воспитанию правового сознания учащихся со стороны семьи, школы, общества.</a:t>
            </a:r>
            <a:endParaRPr lang="ru-RU" sz="1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отряда: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создание условий для раннего выявления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занятия, принятие мер по их воспитанию и получению ими основного общего образования;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оказание действенной и незамедлительной психологической и медико-педагогической помощи детям, оказавшимся в сложной жизненной ситуации;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создание условий для раннего выявления семей, находящихся в социально опасном положении, а также родителей, недобросовестно исполняющих свои родительские обязанности по воспитанию детей, принятие к ним мер общественного воздействия и оказания им помощи в обучении и воспитании детей;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организация работы спортивных секций, технических и творческих кружков, объединений и клубов по интересам,  и привлечение в них безнадзорных, склонных к асоциальным поступкам и правонарушениям несовершеннолетних;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скоординированности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эффективности действий всех субъектов профилактики в отношении учащихся школы;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акцентирование внимания учащихся на деятельности школы, направленной на формирование законопослушного поведения несовершеннолетних;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формирование в ходе воспитательных мероприятий навыков толерантного сознания и поведения, противодействия экстремизму;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акцентирование внимания учащихся на деятельности школы,  направленной на пропаганду здорового образа жизни, отказа от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табакокурения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алкоголизма, употребления наркотических веществ.</a:t>
            </a:r>
          </a:p>
          <a:p>
            <a:pPr algn="just"/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59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1077089" y="365102"/>
            <a:ext cx="9782629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Правовая база: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Конвенция ООН о правах ребенка;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Конституция РФ;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Закон Российской Федерации «Об образовании» от 12.10.96 г.;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Семейный кодекс РФ;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Национальная доктрина образования в РФ 2000-2025 г.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Конвенция профилактики злоупотребления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веществ в образовательной среде от 28.02.00 г.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ФЗ № 120 0т 24.06.1999г. «Об основах системы профилактики безнадзорности и правонарушений несовершеннолетних»;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 ФЗ от 10 июня 2001 г. №87–ФЗ «Об ограничении курения табака»;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Подпрограмма 1 «Организация деятельности по профилактике правонарушений и преступлений  в Республике Татарстан на 2014-2025 годы»;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Государственная программа  «Обеспечение общественного порядка и противодействие преступности в Республике Татарстан на 2014-2025 годы» , постановление кабинета Министров Республики Татарстан №764 от 16.10.2013 г.</a:t>
            </a:r>
          </a:p>
          <a:p>
            <a:endParaRPr lang="ru-RU" sz="1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Адресаты отряда: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Обучающиеся МБОУ «Средняя общеобразовательная школа №19» Нижнекамского муниципального района.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  Предполагаемыми субъектами реализации проекта являются общественные и профессиональные группы: заместители директора по воспитательной работе, учебно-методической работе, учителя школы и классные руководители, а также родители, педагог – психолог школы, члены родительского комитета, инспектор  ПДН, педагоги дополнительного образования, представители правоохранительных органов, Советник по воспитанию. </a:t>
            </a:r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59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1246777" y="754742"/>
            <a:ext cx="97826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  <a:p>
            <a:pPr algn="ctr"/>
            <a:endParaRPr lang="ru-RU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024E2B9-E80E-4C87-B288-F05BF093D184}"/>
              </a:ext>
            </a:extLst>
          </p:cNvPr>
          <p:cNvSpPr txBox="1"/>
          <p:nvPr/>
        </p:nvSpPr>
        <p:spPr>
          <a:xfrm>
            <a:off x="1058090" y="1133565"/>
            <a:ext cx="10088881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Уменьшение факторов риска, приводящих к безнадзорности и правонарушениям несовершеннолетних.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Формирование у подростков нравственных качеств, чувства толерантности, четких представлений об общечеловеческих ценностях, здоровом образе жизни.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Обучение навыкам социально поддерживающего и развивающего поведения в семье и во взаимоотношениях со сверстниками и окружающим миром.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Внедрение норм толерантности в социальную практику учащихся, противодействие экстремизму, нетерпимости к любому проявлению жестокости, и агрессивности к людям некоренных национальностей, других вероисповеданий.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Выработка устойчивых навыков безопасного поведения учащихся в экстремальной обстановке, особенно при угрозе совершения террористического акта.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Формирование адекватной самооценки, освоение навыков «быть успешным», самостоятельно принимать решения, умения сказать «нет».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Формирование устойчивых установок к здоровому образу жизни.</a:t>
            </a:r>
          </a:p>
          <a:p>
            <a:endParaRPr lang="ru-RU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59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19402" y="2665669"/>
            <a:ext cx="39982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Балтачев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Никита, 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омандир отряда </a:t>
            </a:r>
          </a:p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MAXIMUM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1" name="Овальная выноска 10"/>
          <p:cNvSpPr/>
          <p:nvPr/>
        </p:nvSpPr>
        <p:spPr>
          <a:xfrm rot="6521266">
            <a:off x="8279411" y="1482994"/>
            <a:ext cx="3516473" cy="4169314"/>
          </a:xfrm>
          <a:prstGeom prst="wedgeEllipseCallout">
            <a:avLst/>
          </a:prstGeom>
          <a:solidFill>
            <a:schemeClr val="bg2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28283" y="2573336"/>
            <a:ext cx="36785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Успех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такой огромный страны всегда был, есть и будет в наших руках. И то, каким будет наше завтра, зависит только от нас с вами. Именно от вас, от ваших знаний, умений, творческого потенциала, целеустремленности зависит будущее нашей России, республики, района и их дальнейшее развитие и процветание.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629"/>
            <a:ext cx="1730563" cy="230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928005" y="180965"/>
            <a:ext cx="3998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Петрова Ксения Анатольевна, 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куратор отряда «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MAXIMUM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0292" y="4945593"/>
            <a:ext cx="39982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Гатауллина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Индира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Дуфаковна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майор полиции, инспектор ПДН </a:t>
            </a:r>
          </a:p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Ахмадуллина Кристина Сергеевна, 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Ведущий специалист по неблагополучию отряда «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MAXIMUM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esktop\image-10-04-23-11-19-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54" y="3479274"/>
            <a:ext cx="1676972" cy="125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200" y="49914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99" y="1050489"/>
            <a:ext cx="1667780" cy="2223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029" y="953170"/>
            <a:ext cx="1652145" cy="2202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67" y="3479274"/>
            <a:ext cx="1810744" cy="1358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82">
            <a:off x="5157536" y="659684"/>
            <a:ext cx="2738051" cy="2053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94" y="3662151"/>
            <a:ext cx="2653206" cy="1989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385279" y="56520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Тарасова Ангелина, </a:t>
            </a:r>
          </a:p>
          <a:p>
            <a:pPr lvl="0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заместитель командира </a:t>
            </a:r>
          </a:p>
        </p:txBody>
      </p:sp>
    </p:spTree>
    <p:extLst>
      <p:ext uri="{BB962C8B-B14F-4D97-AF65-F5344CB8AC3E}">
        <p14:creationId xmlns:p14="http://schemas.microsoft.com/office/powerpoint/2010/main" val="118954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149" y="418611"/>
            <a:ext cx="1629202" cy="1666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9" y="106417"/>
            <a:ext cx="1903832" cy="1429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97" y="1050489"/>
            <a:ext cx="156617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09" y="4545567"/>
            <a:ext cx="1539026" cy="2052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8" y="2802522"/>
            <a:ext cx="2041697" cy="1531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601" y="120118"/>
            <a:ext cx="1782386" cy="1336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2" y="4333795"/>
            <a:ext cx="1231047" cy="160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235" y="4251800"/>
            <a:ext cx="1992289" cy="1878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63" y="1514236"/>
            <a:ext cx="2505917" cy="128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8" y="1473135"/>
            <a:ext cx="2319862" cy="124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394" y="545078"/>
            <a:ext cx="2266041" cy="129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686" y="2006860"/>
            <a:ext cx="1907051" cy="12719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788" y="2873270"/>
            <a:ext cx="1816407" cy="1362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25" y="3006246"/>
            <a:ext cx="1498431" cy="1123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11" y="2056201"/>
            <a:ext cx="1759661" cy="1319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196" y="226602"/>
            <a:ext cx="1498431" cy="1123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01" y="4974372"/>
            <a:ext cx="2199679" cy="164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8158" y="3413681"/>
            <a:ext cx="2199679" cy="164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371" y="3466035"/>
            <a:ext cx="2199679" cy="164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422" y="3493678"/>
            <a:ext cx="1904121" cy="142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930" y="5115793"/>
            <a:ext cx="1481807" cy="148180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913" y="8385002"/>
            <a:ext cx="1472081" cy="1485889"/>
          </a:xfrm>
          <a:prstGeom prst="rect">
            <a:avLst/>
          </a:prstGeom>
        </p:spPr>
      </p:pic>
      <p:pic>
        <p:nvPicPr>
          <p:cNvPr id="1026" name="Picture 2" descr="C:\Users\User\Desktop\2023-2024\8Б\7Б\форд\SKY_1520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625" y="5330137"/>
            <a:ext cx="1941103" cy="1293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6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9-2020\РТ конкурс\грамоты Петрова\спорт 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81" y="2579052"/>
            <a:ext cx="1186163" cy="163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019-2020\РТ конкурс\грамоты Петрова\спорт альтернатива пагубным привычкам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77" y="832836"/>
            <a:ext cx="898173" cy="12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2019-2020\РТ конкурс\грамоты Петрова\1. Милана сертификат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92" y="3660667"/>
            <a:ext cx="1331621" cy="96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2019-2020\РТ конкурс\грамоты Петрова\благодарственное письмо 6.jpe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042" y="2159151"/>
            <a:ext cx="1425326" cy="196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2019-2020\РТ конкурс\грамоты Петрова\ребенок в мире прав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07" y="4687613"/>
            <a:ext cx="1898713" cy="138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2019-2020\РТ конкурс\грамоты Петрова\рт грамота Ишкулов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843" y="2330770"/>
            <a:ext cx="1268199" cy="174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2019-2020\РТ конкурс\грамоты Петрова\РТ Мосина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10" y="4784679"/>
            <a:ext cx="933254" cy="128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2019-2020\РТ конкурс\грамоты Петрова\рт грамота Яшкильдина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56" y="2216387"/>
            <a:ext cx="989294" cy="136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2019-2020\РТ конкурс\грамоты Петрова\РТ грамота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52" y="947583"/>
            <a:ext cx="985841" cy="13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User\Desktop\2019-2020\РТ конкурс\грамоты Петрова\РТ грамота 2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005" y="2526640"/>
            <a:ext cx="1262380" cy="173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User\Desktop\2019-2020\РТ конкурс\грамоты Петрова\благодарственное письмо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42" y="888526"/>
            <a:ext cx="1721388" cy="118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User\Desktop\2019-2020\РТ конкурс\грамоты Петрова\IMG_731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54" y="4236426"/>
            <a:ext cx="1308172" cy="183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58" y="4492900"/>
            <a:ext cx="1062386" cy="14781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12" y="4451960"/>
            <a:ext cx="1080966" cy="1560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582" y="4185331"/>
            <a:ext cx="1262460" cy="1785691"/>
          </a:xfrm>
          <a:prstGeom prst="rect">
            <a:avLst/>
          </a:prstGeom>
        </p:spPr>
      </p:pic>
      <p:pic>
        <p:nvPicPr>
          <p:cNvPr id="6" name="Picture 2" descr="C:\Users\User\Desktop\2019-2020\РТ конкурс\грамоты Петрова\благодарственное письмо 2 .jpeg.jpe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02" y="4367645"/>
            <a:ext cx="1182338" cy="162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2019-2020\РТ конкурс\грамоты Петрова\Письмо благодарст. ученицы.jpe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550" y="888526"/>
            <a:ext cx="951680" cy="130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User\Desktop\архив\2021-2022\дипломы 2021-2022\Диплом 3 степени Петрова 001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409" y="2700554"/>
            <a:ext cx="1154056" cy="158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архив\2020-2021\дипломы ОППН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467" y="833509"/>
            <a:ext cx="1187985" cy="158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архив\20172018 уч.год\РТ конкурс\грамоты Петрова\РТ грамота 3.jpe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54" y="2277166"/>
            <a:ext cx="1363569" cy="187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2022-2023\Лена сертификаты\Калимуллин 11кл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17" y="940975"/>
            <a:ext cx="1758799" cy="124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архив\20172018 уч.год\РТ конкурс\грамоты Петрова\благодарственное письмо 2 .jpeg.jpe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150" y="816369"/>
            <a:ext cx="1068795" cy="14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3696789" y="88103"/>
            <a:ext cx="84952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по профилактике правонарушений «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en-US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№19</a:t>
            </a:r>
            <a:endParaRPr lang="ru-RU" sz="1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0" y="39667"/>
            <a:ext cx="818284" cy="1010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283" y="-42226"/>
            <a:ext cx="1603717" cy="109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00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5266</TotalTime>
  <Words>355</Words>
  <Application>Microsoft Office PowerPoint</Application>
  <PresentationFormat>Произвольный</PresentationFormat>
  <Paragraphs>78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albert_petrov@list.ru</dc:creator>
  <cp:lastModifiedBy>User</cp:lastModifiedBy>
  <cp:revision>74</cp:revision>
  <cp:lastPrinted>2020-10-31T10:53:08Z</cp:lastPrinted>
  <dcterms:created xsi:type="dcterms:W3CDTF">2017-10-20T17:07:10Z</dcterms:created>
  <dcterms:modified xsi:type="dcterms:W3CDTF">2024-04-12T08:20:19Z</dcterms:modified>
</cp:coreProperties>
</file>